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96f4d6f26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96f4d6f2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96f4d6f268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96f4d6f26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96f4d6f268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96f4d6f26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"/>
          <p:cNvSpPr txBox="1"/>
          <p:nvPr>
            <p:ph type="ctrTitle"/>
          </p:nvPr>
        </p:nvSpPr>
        <p:spPr>
          <a:xfrm>
            <a:off x="685800" y="18446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2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" name="Google Shape;509;p1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10" name="Google Shape;510;p1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292100" lvl="1" marL="9144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279400" lvl="3" marL="18288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11" name="Google Shape;511;p1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12" name="Google Shape;512;p1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292100" lvl="1" marL="9144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279400" lvl="3" marL="18288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13" name="Google Shape;513;p12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4" name="Google Shape;514;p12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5" name="Google Shape;515;p12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3"/>
          <p:cNvSpPr txBox="1"/>
          <p:nvPr>
            <p:ph idx="1" type="body"/>
          </p:nvPr>
        </p:nvSpPr>
        <p:spPr>
          <a:xfrm>
            <a:off x="457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04800" lvl="1" marL="914400" algn="l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285750" lvl="3" marL="18288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19" name="Google Shape;519;p13"/>
          <p:cNvSpPr txBox="1"/>
          <p:nvPr>
            <p:ph idx="2" type="body"/>
          </p:nvPr>
        </p:nvSpPr>
        <p:spPr>
          <a:xfrm>
            <a:off x="4648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04800" lvl="1" marL="914400" algn="l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285750" lvl="3" marL="18288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20" name="Google Shape;520;p13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1" name="Google Shape;521;p13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2" name="Google Shape;522;p13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5" name="Google Shape;525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26" name="Google Shape;526;p14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7" name="Google Shape;527;p14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8" name="Google Shape;528;p14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" name="Google Shape;461;p4"/>
          <p:cNvSpPr txBox="1"/>
          <p:nvPr>
            <p:ph idx="1" type="body"/>
          </p:nvPr>
        </p:nvSpPr>
        <p:spPr>
          <a:xfrm>
            <a:off x="457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285750" lvl="1" marL="9144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285750" lvl="3" marL="18288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2" name="Google Shape;462;p4"/>
          <p:cNvSpPr txBox="1"/>
          <p:nvPr>
            <p:ph idx="2" type="body"/>
          </p:nvPr>
        </p:nvSpPr>
        <p:spPr>
          <a:xfrm>
            <a:off x="4648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285750" lvl="1" marL="9144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285750" lvl="3" marL="18288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3" name="Google Shape;463;p4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4" name="Google Shape;464;p4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5" name="Google Shape;465;p4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8" name="Google Shape;468;p5"/>
          <p:cNvSpPr txBox="1"/>
          <p:nvPr>
            <p:ph idx="1" type="body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285750" lvl="1" marL="9144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285750" lvl="3" marL="18288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9" name="Google Shape;469;p5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0" name="Google Shape;470;p5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1" name="Google Shape;471;p5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"/>
          <p:cNvSpPr txBox="1"/>
          <p:nvPr>
            <p:ph type="title"/>
          </p:nvPr>
        </p:nvSpPr>
        <p:spPr>
          <a:xfrm rot="5400000">
            <a:off x="4728369" y="2175669"/>
            <a:ext cx="585946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4" name="Google Shape;474;p6"/>
          <p:cNvSpPr txBox="1"/>
          <p:nvPr>
            <p:ph idx="1" type="body"/>
          </p:nvPr>
        </p:nvSpPr>
        <p:spPr>
          <a:xfrm rot="5400000">
            <a:off x="537369" y="194469"/>
            <a:ext cx="585946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285750" lvl="1" marL="9144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285750" lvl="3" marL="18288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5" name="Google Shape;475;p6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6" name="Google Shape;476;p6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6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0" name="Google Shape;480;p7"/>
          <p:cNvSpPr txBox="1"/>
          <p:nvPr>
            <p:ph idx="1" type="body"/>
          </p:nvPr>
        </p:nvSpPr>
        <p:spPr>
          <a:xfrm rot="5400000">
            <a:off x="2305050" y="-247650"/>
            <a:ext cx="45339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285750" lvl="1" marL="9144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285750" lvl="3" marL="18288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1" name="Google Shape;481;p7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2" name="Google Shape;482;p7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p7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6" name="Google Shape;486;p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7" name="Google Shape;487;p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88" name="Google Shape;488;p8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9" name="Google Shape;489;p8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0" name="Google Shape;490;p8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3" name="Google Shape;493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317500" lvl="1" marL="914400" algn="l">
              <a:spcBef>
                <a:spcPts val="560"/>
              </a:spcBef>
              <a:spcAft>
                <a:spcPts val="0"/>
              </a:spcAft>
              <a:buSzPts val="1400"/>
              <a:buChar char="■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292100" lvl="3" marL="18288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494" name="Google Shape;494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95" name="Google Shape;495;p9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6" name="Google Shape;496;p9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p9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0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0" name="Google Shape;500;p10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10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4" name="Google Shape;504;p11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5" name="Google Shape;505;p11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2"/>
            </a:gs>
            <a:gs pos="100000">
              <a:srgbClr val="32324A"/>
            </a:gs>
          </a:gsLst>
          <a:lin ang="27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04775" y="1307695"/>
            <a:ext cx="9350375" cy="5638288"/>
            <a:chOff x="-65" y="822"/>
            <a:chExt cx="5890" cy="3552"/>
          </a:xfrm>
        </p:grpSpPr>
        <p:sp>
          <p:nvSpPr>
            <p:cNvPr id="7" name="Google Shape;7;p1"/>
            <p:cNvSpPr txBox="1"/>
            <p:nvPr/>
          </p:nvSpPr>
          <p:spPr>
            <a:xfrm flipH="1" rot="10020000">
              <a:off x="-14" y="1033"/>
              <a:ext cx="1744" cy="6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 txBox="1"/>
            <p:nvPr/>
          </p:nvSpPr>
          <p:spPr>
            <a:xfrm flipH="1" rot="10020000">
              <a:off x="-24" y="1127"/>
              <a:ext cx="2033" cy="6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 txBox="1"/>
            <p:nvPr/>
          </p:nvSpPr>
          <p:spPr>
            <a:xfrm flipH="1" rot="9960000">
              <a:off x="-27" y="1198"/>
              <a:ext cx="2246" cy="6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"/>
            <p:cNvSpPr txBox="1"/>
            <p:nvPr/>
          </p:nvSpPr>
          <p:spPr>
            <a:xfrm flipH="1" rot="9900000">
              <a:off x="-43" y="1283"/>
              <a:ext cx="2476" cy="6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"/>
            <p:cNvSpPr txBox="1"/>
            <p:nvPr/>
          </p:nvSpPr>
          <p:spPr>
            <a:xfrm flipH="1" rot="9840000">
              <a:off x="-51" y="1397"/>
              <a:ext cx="2770" cy="6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 txBox="1"/>
            <p:nvPr/>
          </p:nvSpPr>
          <p:spPr>
            <a:xfrm flipH="1" rot="9780000">
              <a:off x="-65" y="1523"/>
              <a:ext cx="3058" cy="6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 txBox="1"/>
            <p:nvPr/>
          </p:nvSpPr>
          <p:spPr>
            <a:xfrm flipH="1" rot="9720000">
              <a:off x="-93" y="1694"/>
              <a:ext cx="3403" cy="6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 txBox="1"/>
            <p:nvPr/>
          </p:nvSpPr>
          <p:spPr>
            <a:xfrm flipH="1" rot="9600000">
              <a:off x="-99" y="1863"/>
              <a:ext cx="3749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 txBox="1"/>
            <p:nvPr/>
          </p:nvSpPr>
          <p:spPr>
            <a:xfrm flipH="1" rot="9420000">
              <a:off x="-165" y="2053"/>
              <a:ext cx="4209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 txBox="1"/>
            <p:nvPr/>
          </p:nvSpPr>
          <p:spPr>
            <a:xfrm flipH="1" rot="9360000">
              <a:off x="-214" y="2289"/>
              <a:ext cx="4612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 txBox="1"/>
            <p:nvPr/>
          </p:nvSpPr>
          <p:spPr>
            <a:xfrm flipH="1" rot="9180000">
              <a:off x="-313" y="2617"/>
              <a:ext cx="5200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 txBox="1"/>
            <p:nvPr/>
          </p:nvSpPr>
          <p:spPr>
            <a:xfrm flipH="1" rot="8940000">
              <a:off x="9" y="2881"/>
              <a:ext cx="5401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2F2F47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 txBox="1"/>
            <p:nvPr/>
          </p:nvSpPr>
          <p:spPr>
            <a:xfrm flipH="1" rot="8640000">
              <a:off x="1319" y="2928"/>
              <a:ext cx="4612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1F1F2E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 txBox="1"/>
            <p:nvPr/>
          </p:nvSpPr>
          <p:spPr>
            <a:xfrm flipH="1" rot="8220000">
              <a:off x="2681" y="3071"/>
              <a:ext cx="3576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03030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 txBox="1"/>
            <p:nvPr/>
          </p:nvSpPr>
          <p:spPr>
            <a:xfrm flipH="1" rot="7860000">
              <a:off x="4054" y="3502"/>
              <a:ext cx="2079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000000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 txBox="1"/>
            <p:nvPr/>
          </p:nvSpPr>
          <p:spPr>
            <a:xfrm flipH="1" rot="-8340000">
              <a:off x="5086" y="2464"/>
              <a:ext cx="6" cy="2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"/>
            <p:cNvSpPr txBox="1"/>
            <p:nvPr/>
          </p:nvSpPr>
          <p:spPr>
            <a:xfrm rot="7560000">
              <a:off x="5370" y="4166"/>
              <a:ext cx="501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000000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 txBox="1"/>
            <p:nvPr/>
          </p:nvSpPr>
          <p:spPr>
            <a:xfrm rot="-8640000">
              <a:off x="5598" y="3903"/>
              <a:ext cx="6" cy="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 txBox="1"/>
            <p:nvPr/>
          </p:nvSpPr>
          <p:spPr>
            <a:xfrm rot="1020000">
              <a:off x="-146" y="2360"/>
              <a:ext cx="6046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"/>
            <p:cNvSpPr txBox="1"/>
            <p:nvPr/>
          </p:nvSpPr>
          <p:spPr>
            <a:xfrm rot="1560000">
              <a:off x="-198" y="3396"/>
              <a:ext cx="4142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1416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"/>
            <p:cNvSpPr txBox="1"/>
            <p:nvPr/>
          </p:nvSpPr>
          <p:spPr>
            <a:xfrm rot="1680000">
              <a:off x="-165" y="3624"/>
              <a:ext cx="2804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1416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"/>
            <p:cNvSpPr txBox="1"/>
            <p:nvPr/>
          </p:nvSpPr>
          <p:spPr>
            <a:xfrm rot="1920000">
              <a:off x="-110" y="3922"/>
              <a:ext cx="1400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"/>
            <p:cNvSpPr txBox="1"/>
            <p:nvPr/>
          </p:nvSpPr>
          <p:spPr>
            <a:xfrm rot="1380000">
              <a:off x="-216" y="3221"/>
              <a:ext cx="5477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2324A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"/>
            <p:cNvSpPr txBox="1"/>
            <p:nvPr/>
          </p:nvSpPr>
          <p:spPr>
            <a:xfrm rot="960000">
              <a:off x="-115" y="2129"/>
              <a:ext cx="6016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B3B5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 txBox="1"/>
            <p:nvPr/>
          </p:nvSpPr>
          <p:spPr>
            <a:xfrm flipH="1" rot="-9840000">
              <a:off x="80" y="1946"/>
              <a:ext cx="5756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 txBox="1"/>
            <p:nvPr/>
          </p:nvSpPr>
          <p:spPr>
            <a:xfrm rot="840000">
              <a:off x="374" y="1802"/>
              <a:ext cx="5475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 txBox="1"/>
            <p:nvPr/>
          </p:nvSpPr>
          <p:spPr>
            <a:xfrm rot="720000">
              <a:off x="848" y="1582"/>
              <a:ext cx="4976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 txBox="1"/>
            <p:nvPr/>
          </p:nvSpPr>
          <p:spPr>
            <a:xfrm rot="720000">
              <a:off x="1053" y="1476"/>
              <a:ext cx="4759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 txBox="1"/>
            <p:nvPr/>
          </p:nvSpPr>
          <p:spPr>
            <a:xfrm rot="660000">
              <a:off x="1244" y="1377"/>
              <a:ext cx="4557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"/>
            <p:cNvSpPr txBox="1"/>
            <p:nvPr/>
          </p:nvSpPr>
          <p:spPr>
            <a:xfrm flipH="1" rot="-10140000">
              <a:off x="1487" y="1305"/>
              <a:ext cx="4314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"/>
            <p:cNvSpPr txBox="1"/>
            <p:nvPr/>
          </p:nvSpPr>
          <p:spPr>
            <a:xfrm flipH="1" rot="-10140000">
              <a:off x="1650" y="1218"/>
              <a:ext cx="4154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"/>
            <p:cNvSpPr txBox="1"/>
            <p:nvPr/>
          </p:nvSpPr>
          <p:spPr>
            <a:xfrm flipH="1" rot="-9960000">
              <a:off x="611" y="1684"/>
              <a:ext cx="5204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"/>
            <p:cNvSpPr txBox="1"/>
            <p:nvPr/>
          </p:nvSpPr>
          <p:spPr>
            <a:xfrm flipH="1" rot="-9480000">
              <a:off x="-204" y="2976"/>
              <a:ext cx="6150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"/>
            <p:cNvSpPr txBox="1"/>
            <p:nvPr/>
          </p:nvSpPr>
          <p:spPr>
            <a:xfrm flipH="1" rot="-9600000">
              <a:off x="-174" y="2663"/>
              <a:ext cx="6104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740" y="3359"/>
              <a:ext cx="168" cy="96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6" y="3074"/>
              <a:ext cx="168" cy="9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159" y="3652"/>
              <a:ext cx="196" cy="106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077" y="2661"/>
              <a:ext cx="156" cy="8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1223" y="3076"/>
              <a:ext cx="168" cy="9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1686" y="2857"/>
              <a:ext cx="156" cy="9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750" y="2839"/>
              <a:ext cx="151" cy="8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367" y="2656"/>
              <a:ext cx="150" cy="8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1172" y="2642"/>
              <a:ext cx="156" cy="83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401" y="2485"/>
              <a:ext cx="156" cy="83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1910" y="2314"/>
              <a:ext cx="134" cy="73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254" y="2154"/>
              <a:ext cx="134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742" y="2305"/>
              <a:ext cx="140" cy="7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812" y="1898"/>
              <a:ext cx="129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3721" y="1792"/>
              <a:ext cx="128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3528" y="1896"/>
              <a:ext cx="128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3064" y="1778"/>
              <a:ext cx="128" cy="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3277" y="2024"/>
              <a:ext cx="134" cy="73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3027" y="2160"/>
              <a:ext cx="133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1569" y="2453"/>
              <a:ext cx="150" cy="9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1863" y="2028"/>
              <a:ext cx="139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1513" y="2175"/>
              <a:ext cx="139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1191" y="2311"/>
              <a:ext cx="134" cy="7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1154" y="2047"/>
              <a:ext cx="134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1142" y="1803"/>
              <a:ext cx="128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1500" y="1912"/>
              <a:ext cx="128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1804" y="1801"/>
              <a:ext cx="128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2159" y="1905"/>
              <a:ext cx="128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2432" y="1787"/>
              <a:ext cx="128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470" y="2032"/>
              <a:ext cx="134" cy="73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8" y="2166"/>
              <a:ext cx="134" cy="73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798" y="1916"/>
              <a:ext cx="128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455" y="1797"/>
              <a:ext cx="128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13" y="1901"/>
              <a:ext cx="128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432" y="2323"/>
              <a:ext cx="139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814" y="2178"/>
              <a:ext cx="134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789" y="2472"/>
              <a:ext cx="156" cy="8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2544" y="2015"/>
              <a:ext cx="140" cy="7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1457" y="1700"/>
              <a:ext cx="123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1747" y="1599"/>
              <a:ext cx="123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1385" y="1506"/>
              <a:ext cx="123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1093" y="1595"/>
              <a:ext cx="123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792" y="1690"/>
              <a:ext cx="124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2011" y="1512"/>
              <a:ext cx="123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2087" y="1696"/>
              <a:ext cx="123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2345" y="1601"/>
              <a:ext cx="123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2684" y="1686"/>
              <a:ext cx="123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806" y="1512"/>
              <a:ext cx="123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495" y="1597"/>
              <a:ext cx="123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228" y="1508"/>
              <a:ext cx="123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157" y="1698"/>
              <a:ext cx="123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2887" y="1595"/>
              <a:ext cx="124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3079" y="1511"/>
              <a:ext cx="124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3270" y="1688"/>
              <a:ext cx="124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3453" y="1599"/>
              <a:ext cx="123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3651" y="1506"/>
              <a:ext cx="123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251" y="1513"/>
              <a:ext cx="124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3901" y="1701"/>
              <a:ext cx="128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086" y="1608"/>
              <a:ext cx="128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282" y="3653"/>
              <a:ext cx="196" cy="11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707" y="4014"/>
              <a:ext cx="191" cy="11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2229" y="3090"/>
              <a:ext cx="168" cy="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2604" y="2867"/>
              <a:ext cx="156" cy="8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2907" y="2668"/>
              <a:ext cx="156" cy="8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3248" y="2454"/>
              <a:ext cx="150" cy="9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1801" y="3360"/>
              <a:ext cx="168" cy="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512" y="2302"/>
              <a:ext cx="134" cy="73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980" y="2014"/>
              <a:ext cx="134" cy="7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53" y="2158"/>
              <a:ext cx="134" cy="6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4176" y="1898"/>
              <a:ext cx="128" cy="6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4338" y="1797"/>
              <a:ext cx="129" cy="6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4505" y="1700"/>
              <a:ext cx="124" cy="5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4661" y="1603"/>
              <a:ext cx="123" cy="5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4803" y="1512"/>
              <a:ext cx="128" cy="5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4930" y="1431"/>
              <a:ext cx="111" cy="5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835" y="1430"/>
              <a:ext cx="112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86" y="1430"/>
              <a:ext cx="112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2972" y="1366"/>
              <a:ext cx="111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152" y="1292"/>
              <a:ext cx="112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3020" y="1170"/>
              <a:ext cx="112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443" y="1368"/>
              <a:ext cx="112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301" y="1220"/>
              <a:ext cx="112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095" y="1284"/>
              <a:ext cx="112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228" y="1442"/>
              <a:ext cx="111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1109" y="1424"/>
              <a:ext cx="112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611" y="1284"/>
              <a:ext cx="111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305" y="1358"/>
              <a:ext cx="111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156" y="1154"/>
              <a:ext cx="112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4538" y="1365"/>
              <a:ext cx="106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4407" y="1440"/>
              <a:ext cx="105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3992" y="1356"/>
              <a:ext cx="106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3466" y="1356"/>
              <a:ext cx="106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852" y="1228"/>
              <a:ext cx="106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2678" y="1109"/>
              <a:ext cx="106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2859" y="1045"/>
              <a:ext cx="106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942" y="1040"/>
              <a:ext cx="106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088" y="1277"/>
              <a:ext cx="106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827" y="1350"/>
              <a:ext cx="106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537" y="1428"/>
              <a:ext cx="106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635" y="1060"/>
              <a:ext cx="106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540" y="1050"/>
              <a:ext cx="106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120" y="1063"/>
              <a:ext cx="105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4131" y="1284"/>
              <a:ext cx="111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3477" y="1163"/>
              <a:ext cx="112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3315" y="1229"/>
              <a:ext cx="112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3174" y="1112"/>
              <a:ext cx="112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2396" y="1051"/>
              <a:ext cx="112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2769" y="1446"/>
              <a:ext cx="111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2656" y="1294"/>
              <a:ext cx="112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2501" y="1159"/>
              <a:ext cx="111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2222" y="1101"/>
              <a:ext cx="112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2029" y="1162"/>
              <a:ext cx="111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1875" y="1356"/>
              <a:ext cx="112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1809" y="1223"/>
              <a:ext cx="111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1738" y="1098"/>
              <a:ext cx="112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1583" y="1289"/>
              <a:ext cx="112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1379" y="1343"/>
              <a:ext cx="112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1529" y="1156"/>
              <a:ext cx="112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1294" y="1222"/>
              <a:ext cx="112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1314" y="1112"/>
              <a:ext cx="112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1082" y="1166"/>
              <a:ext cx="111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877" y="1121"/>
              <a:ext cx="112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875" y="1216"/>
              <a:ext cx="111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680" y="1170"/>
              <a:ext cx="112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411" y="1232"/>
              <a:ext cx="111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434" y="1100"/>
              <a:ext cx="112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119" y="1312"/>
              <a:ext cx="111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858" y="1001"/>
              <a:ext cx="101" cy="38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1341" y="1013"/>
              <a:ext cx="101" cy="3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1739" y="1008"/>
              <a:ext cx="101" cy="38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2116" y="1001"/>
              <a:ext cx="100" cy="3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2320" y="941"/>
              <a:ext cx="101" cy="3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2601" y="995"/>
              <a:ext cx="101" cy="3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1667" y="1420"/>
              <a:ext cx="106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2557" y="1516"/>
              <a:ext cx="123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3619" y="1287"/>
              <a:ext cx="112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3791" y="1212"/>
              <a:ext cx="111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2134" y="908"/>
              <a:ext cx="79" cy="3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1264" y="908"/>
              <a:ext cx="79" cy="3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1471" y="869"/>
              <a:ext cx="79" cy="3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1650" y="824"/>
              <a:ext cx="83" cy="3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1918" y="869"/>
              <a:ext cx="84" cy="3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1720" y="923"/>
              <a:ext cx="83" cy="3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1913" y="957"/>
              <a:ext cx="95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1541" y="962"/>
              <a:ext cx="89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1076" y="953"/>
              <a:ext cx="101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1983" y="4027"/>
              <a:ext cx="195" cy="1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2460" y="3671"/>
              <a:ext cx="196" cy="11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3238" y="3121"/>
              <a:ext cx="168" cy="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3550" y="2880"/>
              <a:ext cx="157" cy="8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2892" y="3377"/>
              <a:ext cx="168" cy="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3869" y="2657"/>
              <a:ext cx="151" cy="8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4090" y="2475"/>
              <a:ext cx="156" cy="8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4327" y="2314"/>
              <a:ext cx="134" cy="7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4712" y="2022"/>
              <a:ext cx="134" cy="73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2324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4533" y="2162"/>
              <a:ext cx="139" cy="6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4863" y="1920"/>
              <a:ext cx="128" cy="6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5009" y="1807"/>
              <a:ext cx="128" cy="6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5161" y="1702"/>
              <a:ext cx="123" cy="5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5277" y="1614"/>
              <a:ext cx="124" cy="5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5398" y="1521"/>
              <a:ext cx="123" cy="5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3255" y="4071"/>
              <a:ext cx="196" cy="106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3651" y="3693"/>
              <a:ext cx="196" cy="11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4773" y="3705"/>
              <a:ext cx="201" cy="106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28283C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4491" y="4049"/>
              <a:ext cx="196" cy="10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28283C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3989" y="3396"/>
              <a:ext cx="168" cy="96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4263" y="3141"/>
              <a:ext cx="167" cy="9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5044" y="3418"/>
              <a:ext cx="167" cy="9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28283C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4553" y="2873"/>
              <a:ext cx="156" cy="83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5293" y="3116"/>
              <a:ext cx="168" cy="9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5497" y="2879"/>
              <a:ext cx="156" cy="8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28283C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4772" y="2673"/>
              <a:ext cx="156" cy="83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4966" y="2488"/>
              <a:ext cx="156" cy="8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5444" y="2052"/>
              <a:ext cx="134" cy="73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5161" y="2314"/>
              <a:ext cx="140" cy="73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5318" y="2176"/>
              <a:ext cx="134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5581" y="1933"/>
              <a:ext cx="128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B3B58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5689" y="1811"/>
              <a:ext cx="128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B3B58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5663" y="2680"/>
              <a:ext cx="156" cy="83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-65" y="2865"/>
              <a:ext cx="150" cy="8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2" y="2477"/>
              <a:ext cx="156" cy="8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-9" y="1436"/>
              <a:ext cx="106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5624" y="4010"/>
              <a:ext cx="201" cy="106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28283C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" name="Google Shape;224;p1"/>
          <p:cNvSpPr txBox="1"/>
          <p:nvPr>
            <p:ph idx="1" type="body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5" name="Google Shape;225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Google Shape;226;p1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Google Shape;227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8" name="Google Shape;228;p1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2"/>
            </a:gs>
            <a:gs pos="100000">
              <a:srgbClr val="2F2F47"/>
            </a:gs>
          </a:gsLst>
          <a:lin ang="2700000" scaled="0"/>
        </a:gra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3"/>
          <p:cNvGrpSpPr/>
          <p:nvPr/>
        </p:nvGrpSpPr>
        <p:grpSpPr>
          <a:xfrm>
            <a:off x="-103187" y="1304520"/>
            <a:ext cx="9350375" cy="5638288"/>
            <a:chOff x="-65" y="822"/>
            <a:chExt cx="5890" cy="3552"/>
          </a:xfrm>
        </p:grpSpPr>
        <p:sp>
          <p:nvSpPr>
            <p:cNvPr id="237" name="Google Shape;237;p3"/>
            <p:cNvSpPr txBox="1"/>
            <p:nvPr/>
          </p:nvSpPr>
          <p:spPr>
            <a:xfrm flipH="1" rot="10020000">
              <a:off x="-14" y="1033"/>
              <a:ext cx="1744" cy="6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"/>
            <p:cNvSpPr txBox="1"/>
            <p:nvPr/>
          </p:nvSpPr>
          <p:spPr>
            <a:xfrm flipH="1" rot="10020000">
              <a:off x="-24" y="1127"/>
              <a:ext cx="2033" cy="6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"/>
            <p:cNvSpPr txBox="1"/>
            <p:nvPr/>
          </p:nvSpPr>
          <p:spPr>
            <a:xfrm flipH="1" rot="9960000">
              <a:off x="-27" y="1198"/>
              <a:ext cx="2246" cy="6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"/>
            <p:cNvSpPr txBox="1"/>
            <p:nvPr/>
          </p:nvSpPr>
          <p:spPr>
            <a:xfrm flipH="1" rot="9900000">
              <a:off x="-43" y="1283"/>
              <a:ext cx="2476" cy="6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"/>
            <p:cNvSpPr txBox="1"/>
            <p:nvPr/>
          </p:nvSpPr>
          <p:spPr>
            <a:xfrm flipH="1" rot="9840000">
              <a:off x="-51" y="1397"/>
              <a:ext cx="2770" cy="6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"/>
            <p:cNvSpPr txBox="1"/>
            <p:nvPr/>
          </p:nvSpPr>
          <p:spPr>
            <a:xfrm flipH="1" rot="9780000">
              <a:off x="-65" y="1523"/>
              <a:ext cx="3058" cy="6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"/>
            <p:cNvSpPr txBox="1"/>
            <p:nvPr/>
          </p:nvSpPr>
          <p:spPr>
            <a:xfrm flipH="1" rot="9720000">
              <a:off x="-93" y="1694"/>
              <a:ext cx="3403" cy="6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 txBox="1"/>
            <p:nvPr/>
          </p:nvSpPr>
          <p:spPr>
            <a:xfrm flipH="1" rot="9600000">
              <a:off x="-99" y="1863"/>
              <a:ext cx="3749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 flipH="1" rot="9420000">
              <a:off x="-165" y="2053"/>
              <a:ext cx="4209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 flipH="1" rot="9360000">
              <a:off x="-214" y="2289"/>
              <a:ext cx="4612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"/>
            <p:cNvSpPr txBox="1"/>
            <p:nvPr/>
          </p:nvSpPr>
          <p:spPr>
            <a:xfrm flipH="1" rot="9180000">
              <a:off x="-313" y="2617"/>
              <a:ext cx="5200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"/>
            <p:cNvSpPr txBox="1"/>
            <p:nvPr/>
          </p:nvSpPr>
          <p:spPr>
            <a:xfrm flipH="1" rot="8940000">
              <a:off x="9" y="2881"/>
              <a:ext cx="5401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2F2F47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"/>
            <p:cNvSpPr txBox="1"/>
            <p:nvPr/>
          </p:nvSpPr>
          <p:spPr>
            <a:xfrm flipH="1" rot="8640000">
              <a:off x="1319" y="2928"/>
              <a:ext cx="4612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1F1F2E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"/>
            <p:cNvSpPr txBox="1"/>
            <p:nvPr/>
          </p:nvSpPr>
          <p:spPr>
            <a:xfrm flipH="1" rot="8220000">
              <a:off x="2681" y="3071"/>
              <a:ext cx="3576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03030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"/>
            <p:cNvSpPr txBox="1"/>
            <p:nvPr/>
          </p:nvSpPr>
          <p:spPr>
            <a:xfrm flipH="1" rot="7860000">
              <a:off x="4053" y="3502"/>
              <a:ext cx="2079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000000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 txBox="1"/>
            <p:nvPr/>
          </p:nvSpPr>
          <p:spPr>
            <a:xfrm flipH="1" rot="-8340000">
              <a:off x="5086" y="2464"/>
              <a:ext cx="6" cy="2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"/>
            <p:cNvSpPr txBox="1"/>
            <p:nvPr/>
          </p:nvSpPr>
          <p:spPr>
            <a:xfrm rot="7560000">
              <a:off x="5368" y="4166"/>
              <a:ext cx="501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000000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"/>
            <p:cNvSpPr txBox="1"/>
            <p:nvPr/>
          </p:nvSpPr>
          <p:spPr>
            <a:xfrm rot="-8640000">
              <a:off x="5598" y="3903"/>
              <a:ext cx="6" cy="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"/>
            <p:cNvSpPr txBox="1"/>
            <p:nvPr/>
          </p:nvSpPr>
          <p:spPr>
            <a:xfrm rot="1020000">
              <a:off x="-146" y="2360"/>
              <a:ext cx="6046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"/>
            <p:cNvSpPr txBox="1"/>
            <p:nvPr/>
          </p:nvSpPr>
          <p:spPr>
            <a:xfrm rot="1560000">
              <a:off x="-198" y="3396"/>
              <a:ext cx="4142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1416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"/>
            <p:cNvSpPr txBox="1"/>
            <p:nvPr/>
          </p:nvSpPr>
          <p:spPr>
            <a:xfrm rot="1680000">
              <a:off x="-165" y="3624"/>
              <a:ext cx="2804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1416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"/>
            <p:cNvSpPr txBox="1"/>
            <p:nvPr/>
          </p:nvSpPr>
          <p:spPr>
            <a:xfrm rot="1920000">
              <a:off x="-110" y="3922"/>
              <a:ext cx="1400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"/>
            <p:cNvSpPr txBox="1"/>
            <p:nvPr/>
          </p:nvSpPr>
          <p:spPr>
            <a:xfrm rot="1380000">
              <a:off x="-216" y="3221"/>
              <a:ext cx="5477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2324A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"/>
            <p:cNvSpPr txBox="1"/>
            <p:nvPr/>
          </p:nvSpPr>
          <p:spPr>
            <a:xfrm rot="960000">
              <a:off x="-115" y="2129"/>
              <a:ext cx="6016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B3B5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"/>
            <p:cNvSpPr txBox="1"/>
            <p:nvPr/>
          </p:nvSpPr>
          <p:spPr>
            <a:xfrm flipH="1" rot="-9840000">
              <a:off x="80" y="1946"/>
              <a:ext cx="5756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"/>
            <p:cNvSpPr txBox="1"/>
            <p:nvPr/>
          </p:nvSpPr>
          <p:spPr>
            <a:xfrm rot="840000">
              <a:off x="374" y="1802"/>
              <a:ext cx="5475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"/>
            <p:cNvSpPr txBox="1"/>
            <p:nvPr/>
          </p:nvSpPr>
          <p:spPr>
            <a:xfrm rot="720000">
              <a:off x="848" y="1582"/>
              <a:ext cx="4976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"/>
            <p:cNvSpPr txBox="1"/>
            <p:nvPr/>
          </p:nvSpPr>
          <p:spPr>
            <a:xfrm rot="720000">
              <a:off x="1053" y="1476"/>
              <a:ext cx="4759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"/>
            <p:cNvSpPr txBox="1"/>
            <p:nvPr/>
          </p:nvSpPr>
          <p:spPr>
            <a:xfrm rot="660000">
              <a:off x="1244" y="1377"/>
              <a:ext cx="4557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"/>
            <p:cNvSpPr txBox="1"/>
            <p:nvPr/>
          </p:nvSpPr>
          <p:spPr>
            <a:xfrm flipH="1" rot="-10140000">
              <a:off x="1487" y="1305"/>
              <a:ext cx="4314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"/>
            <p:cNvSpPr txBox="1"/>
            <p:nvPr/>
          </p:nvSpPr>
          <p:spPr>
            <a:xfrm flipH="1" rot="-10140000">
              <a:off x="1650" y="1218"/>
              <a:ext cx="4154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"/>
            <p:cNvSpPr txBox="1"/>
            <p:nvPr/>
          </p:nvSpPr>
          <p:spPr>
            <a:xfrm flipH="1" rot="-9960000">
              <a:off x="611" y="1684"/>
              <a:ext cx="5204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"/>
            <p:cNvSpPr txBox="1"/>
            <p:nvPr/>
          </p:nvSpPr>
          <p:spPr>
            <a:xfrm flipH="1" rot="-9480000">
              <a:off x="-204" y="2976"/>
              <a:ext cx="6150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"/>
            <p:cNvSpPr txBox="1"/>
            <p:nvPr/>
          </p:nvSpPr>
          <p:spPr>
            <a:xfrm flipH="1" rot="-9600000">
              <a:off x="-174" y="2663"/>
              <a:ext cx="6104" cy="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740" y="3359"/>
              <a:ext cx="168" cy="96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236" y="3074"/>
              <a:ext cx="168" cy="9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59" y="3652"/>
              <a:ext cx="196" cy="106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2077" y="2661"/>
              <a:ext cx="156" cy="8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223" y="3076"/>
              <a:ext cx="168" cy="9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686" y="2857"/>
              <a:ext cx="156" cy="9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50" y="2839"/>
              <a:ext cx="151" cy="8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367" y="2656"/>
              <a:ext cx="150" cy="8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1172" y="2642"/>
              <a:ext cx="156" cy="83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2401" y="2485"/>
              <a:ext cx="156" cy="83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1910" y="2314"/>
              <a:ext cx="134" cy="73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2254" y="2154"/>
              <a:ext cx="134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2742" y="2305"/>
              <a:ext cx="140" cy="7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2812" y="1898"/>
              <a:ext cx="129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3721" y="1792"/>
              <a:ext cx="128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3528" y="1896"/>
              <a:ext cx="128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3064" y="1778"/>
              <a:ext cx="128" cy="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3277" y="2024"/>
              <a:ext cx="134" cy="73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3027" y="2160"/>
              <a:ext cx="133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1569" y="2453"/>
              <a:ext cx="150" cy="9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1863" y="2028"/>
              <a:ext cx="139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1513" y="2175"/>
              <a:ext cx="139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1191" y="2311"/>
              <a:ext cx="134" cy="7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1154" y="2047"/>
              <a:ext cx="134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1142" y="1803"/>
              <a:ext cx="128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1500" y="1912"/>
              <a:ext cx="128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1804" y="1801"/>
              <a:ext cx="128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2159" y="1905"/>
              <a:ext cx="128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2432" y="1787"/>
              <a:ext cx="128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470" y="2032"/>
              <a:ext cx="134" cy="73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68" y="2166"/>
              <a:ext cx="134" cy="73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798" y="1916"/>
              <a:ext cx="128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455" y="1797"/>
              <a:ext cx="128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113" y="1901"/>
              <a:ext cx="128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432" y="2323"/>
              <a:ext cx="139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814" y="2178"/>
              <a:ext cx="134" cy="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789" y="2472"/>
              <a:ext cx="156" cy="8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2544" y="2015"/>
              <a:ext cx="140" cy="7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1457" y="1700"/>
              <a:ext cx="123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1747" y="1599"/>
              <a:ext cx="123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385" y="1506"/>
              <a:ext cx="123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093" y="1595"/>
              <a:ext cx="123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792" y="1690"/>
              <a:ext cx="124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011" y="1512"/>
              <a:ext cx="123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087" y="1696"/>
              <a:ext cx="123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2345" y="1601"/>
              <a:ext cx="123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2684" y="1686"/>
              <a:ext cx="123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806" y="1512"/>
              <a:ext cx="123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495" y="1597"/>
              <a:ext cx="123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228" y="1508"/>
              <a:ext cx="123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157" y="1698"/>
              <a:ext cx="123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2887" y="1595"/>
              <a:ext cx="124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079" y="1511"/>
              <a:ext cx="124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3270" y="1688"/>
              <a:ext cx="124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3453" y="1599"/>
              <a:ext cx="123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3651" y="1506"/>
              <a:ext cx="123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251" y="1513"/>
              <a:ext cx="124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3901" y="1701"/>
              <a:ext cx="128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4086" y="1608"/>
              <a:ext cx="128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282" y="3653"/>
              <a:ext cx="196" cy="11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707" y="4014"/>
              <a:ext cx="191" cy="11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2229" y="3090"/>
              <a:ext cx="168" cy="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2604" y="2867"/>
              <a:ext cx="156" cy="8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2907" y="2668"/>
              <a:ext cx="156" cy="8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3248" y="2454"/>
              <a:ext cx="150" cy="9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801" y="3360"/>
              <a:ext cx="168" cy="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3512" y="2302"/>
              <a:ext cx="134" cy="73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3980" y="2014"/>
              <a:ext cx="134" cy="7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753" y="2158"/>
              <a:ext cx="134" cy="6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4176" y="1898"/>
              <a:ext cx="128" cy="6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4338" y="1797"/>
              <a:ext cx="129" cy="6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4505" y="1700"/>
              <a:ext cx="124" cy="5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661" y="1603"/>
              <a:ext cx="123" cy="5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4803" y="1512"/>
              <a:ext cx="128" cy="5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4930" y="1431"/>
              <a:ext cx="111" cy="5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835" y="1430"/>
              <a:ext cx="112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286" y="1430"/>
              <a:ext cx="112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2972" y="1366"/>
              <a:ext cx="111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152" y="1292"/>
              <a:ext cx="112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020" y="1170"/>
              <a:ext cx="112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2443" y="1368"/>
              <a:ext cx="112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2301" y="1220"/>
              <a:ext cx="112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2095" y="1284"/>
              <a:ext cx="112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2228" y="1442"/>
              <a:ext cx="111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1109" y="1424"/>
              <a:ext cx="112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611" y="1284"/>
              <a:ext cx="111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05" y="1358"/>
              <a:ext cx="111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156" y="1154"/>
              <a:ext cx="112" cy="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538" y="1365"/>
              <a:ext cx="106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4407" y="1440"/>
              <a:ext cx="105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992" y="1356"/>
              <a:ext cx="106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466" y="1356"/>
              <a:ext cx="106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2852" y="1228"/>
              <a:ext cx="106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2678" y="1109"/>
              <a:ext cx="106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2859" y="1045"/>
              <a:ext cx="106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1942" y="1040"/>
              <a:ext cx="106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1088" y="1277"/>
              <a:ext cx="106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827" y="1350"/>
              <a:ext cx="106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537" y="1428"/>
              <a:ext cx="106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635" y="1060"/>
              <a:ext cx="106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1540" y="1050"/>
              <a:ext cx="106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1120" y="1063"/>
              <a:ext cx="105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4131" y="1284"/>
              <a:ext cx="111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477" y="1163"/>
              <a:ext cx="112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315" y="1229"/>
              <a:ext cx="112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174" y="1112"/>
              <a:ext cx="112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2396" y="1051"/>
              <a:ext cx="112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2769" y="1446"/>
              <a:ext cx="111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2656" y="1294"/>
              <a:ext cx="112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2501" y="1159"/>
              <a:ext cx="111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2222" y="1101"/>
              <a:ext cx="112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2029" y="1162"/>
              <a:ext cx="111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1875" y="1356"/>
              <a:ext cx="112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1809" y="1223"/>
              <a:ext cx="111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1738" y="1098"/>
              <a:ext cx="112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1583" y="1289"/>
              <a:ext cx="112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1379" y="1343"/>
              <a:ext cx="112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1529" y="1156"/>
              <a:ext cx="112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1294" y="1222"/>
              <a:ext cx="112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1314" y="1112"/>
              <a:ext cx="112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1082" y="1166"/>
              <a:ext cx="111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877" y="1121"/>
              <a:ext cx="112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875" y="1216"/>
              <a:ext cx="111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680" y="1170"/>
              <a:ext cx="112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411" y="1232"/>
              <a:ext cx="111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434" y="1100"/>
              <a:ext cx="112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19" y="1312"/>
              <a:ext cx="111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858" y="1001"/>
              <a:ext cx="101" cy="38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341" y="1013"/>
              <a:ext cx="101" cy="3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1739" y="1008"/>
              <a:ext cx="101" cy="38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2116" y="1001"/>
              <a:ext cx="100" cy="3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2320" y="941"/>
              <a:ext cx="101" cy="3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2601" y="995"/>
              <a:ext cx="101" cy="3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1667" y="1420"/>
              <a:ext cx="106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557" y="1516"/>
              <a:ext cx="123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619" y="1287"/>
              <a:ext cx="112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791" y="1212"/>
              <a:ext cx="111" cy="5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134" y="908"/>
              <a:ext cx="79" cy="3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1264" y="908"/>
              <a:ext cx="79" cy="3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471" y="869"/>
              <a:ext cx="79" cy="3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650" y="824"/>
              <a:ext cx="83" cy="3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1918" y="869"/>
              <a:ext cx="84" cy="3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1720" y="923"/>
              <a:ext cx="83" cy="3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913" y="957"/>
              <a:ext cx="95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541" y="962"/>
              <a:ext cx="89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076" y="953"/>
              <a:ext cx="101" cy="4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983" y="4027"/>
              <a:ext cx="195" cy="1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460" y="3671"/>
              <a:ext cx="196" cy="11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3238" y="3121"/>
              <a:ext cx="168" cy="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550" y="2880"/>
              <a:ext cx="157" cy="8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2892" y="3377"/>
              <a:ext cx="168" cy="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869" y="2657"/>
              <a:ext cx="151" cy="8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4090" y="2475"/>
              <a:ext cx="156" cy="8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4327" y="2314"/>
              <a:ext cx="134" cy="7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4712" y="2022"/>
              <a:ext cx="134" cy="73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2324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4533" y="2162"/>
              <a:ext cx="139" cy="6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4863" y="1920"/>
              <a:ext cx="128" cy="6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5009" y="1807"/>
              <a:ext cx="128" cy="6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161" y="1702"/>
              <a:ext cx="123" cy="5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277" y="1614"/>
              <a:ext cx="124" cy="5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398" y="1521"/>
              <a:ext cx="123" cy="5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3255" y="4071"/>
              <a:ext cx="196" cy="106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3651" y="3693"/>
              <a:ext cx="196" cy="111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773" y="3705"/>
              <a:ext cx="201" cy="106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0203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4491" y="4049"/>
              <a:ext cx="196" cy="105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0203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3989" y="3396"/>
              <a:ext cx="168" cy="96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4263" y="3141"/>
              <a:ext cx="167" cy="95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044" y="3418"/>
              <a:ext cx="167" cy="95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0203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4553" y="2873"/>
              <a:ext cx="156" cy="83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293" y="3116"/>
              <a:ext cx="168" cy="95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497" y="2879"/>
              <a:ext cx="156" cy="89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0203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4772" y="2673"/>
              <a:ext cx="156" cy="83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4966" y="2488"/>
              <a:ext cx="156" cy="84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5444" y="2052"/>
              <a:ext cx="134" cy="73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5161" y="2314"/>
              <a:ext cx="140" cy="73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5318" y="2176"/>
              <a:ext cx="134" cy="61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5581" y="1933"/>
              <a:ext cx="128" cy="61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F2F47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5689" y="1811"/>
              <a:ext cx="128" cy="61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F2F47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5663" y="2680"/>
              <a:ext cx="156" cy="83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-65" y="2865"/>
              <a:ext cx="150" cy="8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2" y="2477"/>
              <a:ext cx="156" cy="8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-9" y="1436"/>
              <a:ext cx="106" cy="4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5624" y="4010"/>
              <a:ext cx="201" cy="106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0203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4" name="Google Shape;454;p3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455" name="Google Shape;455;p3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6" name="Google Shape;456;p3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7" name="Google Shape;457;p3"/>
          <p:cNvSpPr txBox="1"/>
          <p:nvPr>
            <p:ph idx="1" type="body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8" name="Google Shape;458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5"/>
          <p:cNvSpPr txBox="1"/>
          <p:nvPr>
            <p:ph type="ctrTitle"/>
          </p:nvPr>
        </p:nvSpPr>
        <p:spPr>
          <a:xfrm>
            <a:off x="685800" y="18446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Literary Terms</a:t>
            </a:r>
            <a:br>
              <a:rPr b="0" i="0" lang="en-US" sz="5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5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Short Story Unit</a:t>
            </a:r>
            <a:endParaRPr/>
          </a:p>
        </p:txBody>
      </p:sp>
      <p:sp>
        <p:nvSpPr>
          <p:cNvPr id="534" name="Google Shape;534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Stacie Kaminski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j0299125" id="535" name="Google Shape;53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4724400"/>
            <a:ext cx="1100137" cy="1804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SYMBOL</a:t>
            </a:r>
            <a:r>
              <a:rPr b="0" i="0" lang="en-US" sz="4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595" name="Google Shape;595;p24"/>
          <p:cNvSpPr txBox="1"/>
          <p:nvPr>
            <p:ph idx="1" type="body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Person, place, thing, or event that </a:t>
            </a:r>
            <a:r>
              <a:rPr b="0" i="0" lang="en-US" sz="32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stands for both itself and for something else</a:t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Apple—education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Rainbow—hope</a:t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Black cat—bad luck</a:t>
            </a:r>
            <a:endParaRPr/>
          </a:p>
        </p:txBody>
      </p:sp>
      <p:pic>
        <p:nvPicPr>
          <p:cNvPr id="596" name="Google Shape;59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8686" y="2767912"/>
            <a:ext cx="1313363" cy="132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1525" y="4364300"/>
            <a:ext cx="1863150" cy="17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FORESHADOWING</a:t>
            </a:r>
            <a:endParaRPr/>
          </a:p>
        </p:txBody>
      </p:sp>
      <p:sp>
        <p:nvSpPr>
          <p:cNvPr id="603" name="Google Shape;603;p25"/>
          <p:cNvSpPr txBox="1"/>
          <p:nvPr>
            <p:ph idx="1" type="body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use of clues to hint at events that will occur later in the plot</a:t>
            </a:r>
            <a:endParaRPr sz="3000"/>
          </a:p>
          <a:p>
            <a:pPr indent="-1143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00"/>
              <a:buChar char="•"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0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0" i="1" lang="en-US" sz="30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Romeo and Juliet </a:t>
            </a:r>
            <a:r>
              <a:rPr b="0" i="0" lang="en-US" sz="30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 Romeo’s death is foreshadowed when he says he had a dream that he died an untimely death.</a:t>
            </a:r>
            <a:endParaRPr sz="3000"/>
          </a:p>
        </p:txBody>
      </p:sp>
      <p:pic>
        <p:nvPicPr>
          <p:cNvPr id="604" name="Google Shape;6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2075" y="4936641"/>
            <a:ext cx="2507350" cy="16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INFERENCES</a:t>
            </a:r>
            <a:endParaRPr/>
          </a:p>
        </p:txBody>
      </p:sp>
      <p:sp>
        <p:nvSpPr>
          <p:cNvPr id="610" name="Google Shape;610;p26"/>
          <p:cNvSpPr txBox="1"/>
          <p:nvPr>
            <p:ph idx="1" type="body"/>
          </p:nvPr>
        </p:nvSpPr>
        <p:spPr>
          <a:xfrm>
            <a:off x="338075" y="2085875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Something that is </a:t>
            </a:r>
            <a:r>
              <a:rPr b="0" i="0" lang="en-US" sz="32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directly stated but is </a:t>
            </a:r>
            <a:r>
              <a:rPr b="0" i="0" lang="en-US" sz="32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hinted 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 or revealed </a:t>
            </a:r>
            <a:r>
              <a:rPr b="0" i="0" lang="en-US" sz="32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indirectly - </a:t>
            </a:r>
            <a:r>
              <a:rPr lang="en-US">
                <a:solidFill>
                  <a:srgbClr val="FF33CC"/>
                </a:solidFill>
              </a:rPr>
              <a:t>based on hints or clues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Inferences focus the </a:t>
            </a:r>
            <a:r>
              <a:rPr b="0" i="0" lang="en-US" sz="32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where foreshadowing gives hints or clues about the future.</a:t>
            </a:r>
            <a:endParaRPr/>
          </a:p>
          <a:p>
            <a:pPr indent="-13970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0" i="1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Make Lemonade 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 says Jolly’s door has three locks on it.  This hints that it is a high crime neighborhood.</a:t>
            </a:r>
            <a:endParaRPr/>
          </a:p>
        </p:txBody>
      </p:sp>
      <p:pic>
        <p:nvPicPr>
          <p:cNvPr id="611" name="Google Shape;6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400" y="119100"/>
            <a:ext cx="1308725" cy="185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CONFLICT</a:t>
            </a:r>
            <a:endParaRPr/>
          </a:p>
        </p:txBody>
      </p:sp>
      <p:sp>
        <p:nvSpPr>
          <p:cNvPr id="617" name="Google Shape;617;p27"/>
          <p:cNvSpPr txBox="1"/>
          <p:nvPr>
            <p:ph idx="1" type="body"/>
          </p:nvPr>
        </p:nvSpPr>
        <p:spPr>
          <a:xfrm>
            <a:off x="457200" y="1582625"/>
            <a:ext cx="8229600" cy="4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struggle between two opposing forces which can be internal or external</a:t>
            </a:r>
            <a:endParaRPr sz="3000"/>
          </a:p>
          <a:p>
            <a:pPr indent="-361950" lvl="1" marL="74295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00"/>
              <a:buChar char="•"/>
            </a:pPr>
            <a:r>
              <a:rPr b="0" i="0" lang="en-US" sz="30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PERSON vs. PERSON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(Tim insults Mary)</a:t>
            </a:r>
            <a:endParaRPr sz="3000"/>
          </a:p>
          <a:p>
            <a:pPr indent="-285750" lvl="1" marL="74295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1" marL="74295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00"/>
              <a:buChar char="•"/>
            </a:pPr>
            <a:r>
              <a:rPr b="0" i="0" lang="en-US" sz="30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PERSON vs. SELF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(internal conflict—should I stay out late?)</a:t>
            </a:r>
            <a:endParaRPr sz="3000"/>
          </a:p>
          <a:p>
            <a:pPr indent="-114300" lvl="0" marL="342900" rtl="0" algn="l"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8" name="Google Shape;6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6275" y="4864125"/>
            <a:ext cx="2061948" cy="2061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CONFLICTS CONT.</a:t>
            </a:r>
            <a:endParaRPr/>
          </a:p>
        </p:txBody>
      </p:sp>
      <p:sp>
        <p:nvSpPr>
          <p:cNvPr id="624" name="Google Shape;624;p28"/>
          <p:cNvSpPr txBox="1"/>
          <p:nvPr>
            <p:ph idx="1" type="body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PERSON vs. NATURE</a:t>
            </a: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(blizzard when driving home)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PERSON VS. SOCIETY</a:t>
            </a: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(school system, legal system, etc.)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IMAGERY</a:t>
            </a:r>
            <a:endParaRPr/>
          </a:p>
        </p:txBody>
      </p:sp>
      <p:sp>
        <p:nvSpPr>
          <p:cNvPr id="630" name="Google Shape;630;p29"/>
          <p:cNvSpPr txBox="1"/>
          <p:nvPr>
            <p:ph idx="1" type="body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Language which appeals to the </a:t>
            </a:r>
            <a:r>
              <a:rPr b="0" i="0" lang="en-US" sz="36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senses </a:t>
            </a: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it describes the </a:t>
            </a:r>
            <a:r>
              <a:rPr b="0" i="0" lang="en-US" sz="36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sights, sounds, textures, and smells</a:t>
            </a: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 the story – creating a picture w/ words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“He would tell his mother how it smelled: mud and algae and cattle manure and chlorophyll…”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THEME</a:t>
            </a:r>
            <a:r>
              <a:rPr b="0" i="0" lang="en-US" sz="4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636" name="Google Shape;636;p30"/>
          <p:cNvSpPr txBox="1"/>
          <p:nvPr>
            <p:ph idx="1" type="body"/>
          </p:nvPr>
        </p:nvSpPr>
        <p:spPr>
          <a:xfrm>
            <a:off x="68075" y="1295400"/>
            <a:ext cx="8694900" cy="4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central idea or insight revealed by the story - expression about p</a:t>
            </a:r>
            <a:r>
              <a:rPr lang="en-US"/>
              <a:t>oint of view of life</a:t>
            </a:r>
            <a:endParaRPr/>
          </a:p>
          <a:p>
            <a:pPr indent="-13970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It is a </a:t>
            </a:r>
            <a:r>
              <a:rPr b="0" i="0" lang="en-US" sz="32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general lesson we can apply to our own lives.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Sometimes it is revealed through mistakes of the characters.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R&amp;J: 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Don’t act impulsively.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Themes are stated in </a:t>
            </a:r>
            <a:r>
              <a:rPr b="0" i="0" lang="en-US" sz="32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general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terms and don’t  mention characters’ names or actions.</a:t>
            </a:r>
            <a:endParaRPr/>
          </a:p>
          <a:p>
            <a:pPr indent="-13970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IRONY</a:t>
            </a:r>
            <a:endParaRPr/>
          </a:p>
        </p:txBody>
      </p:sp>
      <p:sp>
        <p:nvSpPr>
          <p:cNvPr id="642" name="Google Shape;642;p31"/>
          <p:cNvSpPr txBox="1"/>
          <p:nvPr>
            <p:ph idx="1" type="body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contrast or </a:t>
            </a:r>
            <a:r>
              <a:rPr b="0" i="0" lang="en-US" sz="24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difference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between </a:t>
            </a:r>
            <a:r>
              <a:rPr b="0" i="0" lang="en-US" sz="24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expectations and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reality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—may be verbal (things said</a:t>
            </a:r>
            <a:r>
              <a:rPr lang="en-US" sz="2400"/>
              <a:t>)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situational (things that occur), etc. Note </a:t>
            </a:r>
            <a:r>
              <a:rPr b="0" i="0" lang="en-US" sz="24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paradox and oxymoron 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are sisters to irony</a:t>
            </a:r>
            <a:endParaRPr sz="2400"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The president of MADD gets arrested for drunk driving.</a:t>
            </a:r>
            <a:endParaRPr sz="2400"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tornado strikes an outdoor theater when the movie </a:t>
            </a:r>
            <a:r>
              <a:rPr b="0" i="1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Twister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is playing.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PROTAGONIST</a:t>
            </a:r>
            <a:br>
              <a:rPr b="0" i="0" lang="en-US" sz="4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648" name="Google Shape;648;p32"/>
          <p:cNvSpPr txBox="1"/>
          <p:nvPr>
            <p:ph idx="1" type="body"/>
          </p:nvPr>
        </p:nvSpPr>
        <p:spPr>
          <a:xfrm>
            <a:off x="457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32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main character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 a piece of fiction which is involved in the main conflict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Odysseus from </a:t>
            </a:r>
            <a:r>
              <a:rPr b="0" i="1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Odyssey 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a protagonist.</a:t>
            </a:r>
            <a:endParaRPr/>
          </a:p>
        </p:txBody>
      </p:sp>
      <p:pic>
        <p:nvPicPr>
          <p:cNvPr descr="j0302953" id="649" name="Google Shape;649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2575" y="2038350"/>
            <a:ext cx="260985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ANTAGONIST</a:t>
            </a:r>
            <a:endParaRPr/>
          </a:p>
        </p:txBody>
      </p:sp>
      <p:sp>
        <p:nvSpPr>
          <p:cNvPr id="655" name="Google Shape;655;p33"/>
          <p:cNvSpPr txBox="1"/>
          <p:nvPr>
            <p:ph idx="1" type="body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character or force that comes into </a:t>
            </a:r>
            <a:r>
              <a:rPr b="0" i="0" lang="en-US" sz="36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conflict with the protagonist</a:t>
            </a: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1143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protagonist is </a:t>
            </a:r>
            <a:r>
              <a:rPr b="0" i="0" lang="en-US" sz="36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rarely</a:t>
            </a: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all good and the antagonist is rarely all bad.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Tybalt is an antagonist in </a:t>
            </a:r>
            <a:r>
              <a:rPr b="0" i="1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Romeo and Juliet.</a:t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342900" rtl="0" algn="l"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6"/>
          <p:cNvSpPr txBox="1"/>
          <p:nvPr>
            <p:ph type="ctrTitle"/>
          </p:nvPr>
        </p:nvSpPr>
        <p:spPr>
          <a:xfrm>
            <a:off x="187200" y="381200"/>
            <a:ext cx="8271000" cy="1736700"/>
          </a:xfrm>
          <a:prstGeom prst="rect">
            <a:avLst/>
          </a:prstGeom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FF"/>
                </a:solidFill>
              </a:rPr>
              <a:t>SETTING:</a:t>
            </a:r>
            <a:r>
              <a:rPr lang="en-US"/>
              <a:t> </a:t>
            </a:r>
            <a:r>
              <a:rPr lang="en-US">
                <a:solidFill>
                  <a:srgbClr val="FF00FF"/>
                </a:solidFill>
              </a:rPr>
              <a:t>time</a:t>
            </a:r>
            <a:r>
              <a:rPr lang="en-US"/>
              <a:t> and </a:t>
            </a:r>
            <a:r>
              <a:rPr lang="en-US">
                <a:solidFill>
                  <a:srgbClr val="FF00FF"/>
                </a:solidFill>
              </a:rPr>
              <a:t>place </a:t>
            </a:r>
            <a:r>
              <a:rPr lang="en-US"/>
              <a:t>of a story</a:t>
            </a:r>
            <a:endParaRPr/>
          </a:p>
        </p:txBody>
      </p:sp>
      <p:sp>
        <p:nvSpPr>
          <p:cNvPr id="541" name="Google Shape;541;p16"/>
          <p:cNvSpPr txBox="1"/>
          <p:nvPr>
            <p:ph idx="1" type="subTitle"/>
          </p:nvPr>
        </p:nvSpPr>
        <p:spPr>
          <a:xfrm>
            <a:off x="323325" y="2117900"/>
            <a:ext cx="7449000" cy="17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Establishes </a:t>
            </a:r>
            <a:r>
              <a:rPr lang="en-US" sz="2400">
                <a:solidFill>
                  <a:srgbClr val="FF00FF"/>
                </a:solidFill>
              </a:rPr>
              <a:t>mood</a:t>
            </a:r>
            <a:br>
              <a:rPr lang="en-US" sz="2400">
                <a:solidFill>
                  <a:srgbClr val="FF00FF"/>
                </a:solidFill>
              </a:rPr>
            </a:br>
            <a:endParaRPr sz="2400">
              <a:solidFill>
                <a:srgbClr val="FF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Can be source of </a:t>
            </a:r>
            <a:r>
              <a:rPr lang="en-US" sz="2400">
                <a:solidFill>
                  <a:srgbClr val="FF00FF"/>
                </a:solidFill>
              </a:rPr>
              <a:t>conflict</a:t>
            </a:r>
            <a:r>
              <a:rPr lang="en-US" sz="2400"/>
              <a:t> (person vs. nature)</a:t>
            </a:r>
            <a:br>
              <a:rPr lang="en-US" sz="2400"/>
            </a:b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Illuminates the </a:t>
            </a:r>
            <a:r>
              <a:rPr lang="en-US" sz="2400">
                <a:solidFill>
                  <a:srgbClr val="FF00FF"/>
                </a:solidFill>
              </a:rPr>
              <a:t>character </a:t>
            </a:r>
            <a:r>
              <a:rPr lang="en-US" sz="2400"/>
              <a:t>(reveals strengths and weaknesses)</a:t>
            </a:r>
            <a:br>
              <a:rPr lang="en-US" sz="2400"/>
            </a:b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Helps make fiction </a:t>
            </a:r>
            <a:r>
              <a:rPr lang="en-US" sz="2400">
                <a:solidFill>
                  <a:srgbClr val="FF00FF"/>
                </a:solidFill>
              </a:rPr>
              <a:t>believable</a:t>
            </a:r>
            <a:r>
              <a:rPr lang="en-US" sz="2400">
                <a:solidFill>
                  <a:srgbClr val="FF00FF"/>
                </a:solidFill>
              </a:rPr>
              <a:t> </a:t>
            </a:r>
            <a:endParaRPr sz="2400">
              <a:solidFill>
                <a:srgbClr val="FF00FF"/>
              </a:solidFill>
            </a:endParaRPr>
          </a:p>
        </p:txBody>
      </p:sp>
      <p:pic>
        <p:nvPicPr>
          <p:cNvPr id="542" name="Google Shape;54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6825" y="4305400"/>
            <a:ext cx="2331375" cy="233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ANTONYM</a:t>
            </a:r>
            <a:endParaRPr/>
          </a:p>
        </p:txBody>
      </p:sp>
      <p:sp>
        <p:nvSpPr>
          <p:cNvPr id="661" name="Google Shape;661;p34"/>
          <p:cNvSpPr txBox="1"/>
          <p:nvPr>
            <p:ph idx="1" type="body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Words that have </a:t>
            </a:r>
            <a:r>
              <a:rPr b="0" i="0" lang="en-US" sz="36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opposite meanings</a:t>
            </a:r>
            <a:endParaRPr/>
          </a:p>
          <a:p>
            <a:pPr indent="-1143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Kind, Cruel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Healthy, Sick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Generous, Greedy</a:t>
            </a:r>
            <a:endParaRPr/>
          </a:p>
          <a:p>
            <a:pPr indent="-1143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342900" rtl="0" algn="l"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SYNONYM</a:t>
            </a:r>
            <a:endParaRPr/>
          </a:p>
        </p:txBody>
      </p:sp>
      <p:sp>
        <p:nvSpPr>
          <p:cNvPr id="667" name="Google Shape;667;p35"/>
          <p:cNvSpPr txBox="1"/>
          <p:nvPr>
            <p:ph idx="1" type="body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Words that have </a:t>
            </a:r>
            <a:r>
              <a:rPr b="0" i="0" lang="en-US" sz="36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similar</a:t>
            </a: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meanings</a:t>
            </a:r>
            <a:endParaRPr/>
          </a:p>
          <a:p>
            <a:pPr indent="-1143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Loving, Caring</a:t>
            </a:r>
            <a:endParaRPr/>
          </a:p>
          <a:p>
            <a:pPr indent="-1143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Satisfied, Fulfilled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Deceitful, Untruthful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POINT OF VIEW</a:t>
            </a:r>
            <a:endParaRPr/>
          </a:p>
        </p:txBody>
      </p:sp>
      <p:sp>
        <p:nvSpPr>
          <p:cNvPr id="673" name="Google Shape;673;p36"/>
          <p:cNvSpPr txBox="1"/>
          <p:nvPr>
            <p:ph idx="1" type="body"/>
          </p:nvPr>
        </p:nvSpPr>
        <p:spPr>
          <a:xfrm>
            <a:off x="457200" y="12954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 </a:t>
            </a:r>
            <a:r>
              <a:rPr b="0" i="0" lang="en-US" sz="24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vantage point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from which the story is being told</a:t>
            </a:r>
            <a:endParaRPr sz="2400"/>
          </a:p>
          <a:p>
            <a:pPr indent="-336550" lvl="1" marL="74295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b="0" i="0" lang="en-US" sz="2400" u="sng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FIRST PERSON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(I made the winning shot.)</a:t>
            </a:r>
            <a:b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/>
          </a:p>
          <a:p>
            <a:pPr indent="-336550" lvl="1" marL="74295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b="0" i="0" lang="en-US" sz="2400" u="sng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THIRD PERSON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(Matt made the winning shot.) Narrat</a:t>
            </a:r>
            <a:r>
              <a:rPr lang="en-US" sz="2400"/>
              <a:t>or outside the story but can NOT “see” into the minds of the characters</a:t>
            </a:r>
            <a:br>
              <a:rPr lang="en-US" sz="2400"/>
            </a:br>
            <a:endParaRPr sz="2400"/>
          </a:p>
          <a:p>
            <a:pPr indent="-336550" lvl="1" marL="74295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b="0" i="0" lang="en-US" sz="2400" u="sng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OMNISCIENT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–all knowing so it can reveal inner thoughts, feelings (Matt was nervous as he released the basketball.)</a:t>
            </a:r>
            <a:b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/>
          </a:p>
          <a:p>
            <a:pPr indent="0" lvl="0" marL="74295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ONOMATOPOEIA</a:t>
            </a:r>
            <a:endParaRPr/>
          </a:p>
        </p:txBody>
      </p:sp>
      <p:sp>
        <p:nvSpPr>
          <p:cNvPr id="679" name="Google Shape;679;p37"/>
          <p:cNvSpPr txBox="1"/>
          <p:nvPr>
            <p:ph idx="1" type="body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The use of words whose </a:t>
            </a:r>
            <a:r>
              <a:rPr b="0" i="0" lang="en-US" sz="36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sounds imitate their meaning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Drip, gurgle, bang, buzz, honk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Snap, crackle, pop, thud, sizzle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342900" rtl="0" algn="l"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SIMILE</a:t>
            </a:r>
            <a:endParaRPr/>
          </a:p>
        </p:txBody>
      </p:sp>
      <p:sp>
        <p:nvSpPr>
          <p:cNvPr id="685" name="Google Shape;685;p38"/>
          <p:cNvSpPr txBox="1"/>
          <p:nvPr>
            <p:ph idx="1" type="body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comparison between two unlike things using </a:t>
            </a:r>
            <a:r>
              <a:rPr b="0" i="0" lang="en-US" sz="36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like or as</a:t>
            </a:r>
            <a:endParaRPr/>
          </a:p>
          <a:p>
            <a:pPr indent="-1143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The slowly moving and ever changing clouds were </a:t>
            </a:r>
            <a:r>
              <a:rPr b="0" i="0" lang="en-US" sz="36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like</a:t>
            </a: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giant lava lamp in the sky.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METAPHOR</a:t>
            </a:r>
            <a:br>
              <a:rPr b="0" i="0" lang="en-US" sz="4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691" name="Google Shape;691;p39"/>
          <p:cNvSpPr txBox="1"/>
          <p:nvPr>
            <p:ph idx="1" type="body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Comparing two unlike things saying that </a:t>
            </a:r>
            <a:r>
              <a:rPr b="0" i="0" lang="en-US" sz="32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one thing literally is something else</a:t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Her positive attitude was a refreshing rain which rejuvenated everyone in her presence.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She lifted her concrete hands as she wearily finished the task.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ALLITERATION	</a:t>
            </a:r>
            <a:endParaRPr/>
          </a:p>
        </p:txBody>
      </p:sp>
      <p:sp>
        <p:nvSpPr>
          <p:cNvPr id="697" name="Google Shape;697;p40"/>
          <p:cNvSpPr txBox="1"/>
          <p:nvPr>
            <p:ph idx="1" type="body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b="0" i="0" lang="en-US" sz="36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repetition</a:t>
            </a: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 the </a:t>
            </a:r>
            <a:r>
              <a:rPr b="0" i="0" lang="en-US" sz="36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same sound </a:t>
            </a: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 the </a:t>
            </a:r>
            <a:r>
              <a:rPr b="0" i="0" lang="en-US" sz="36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beginning of the word</a:t>
            </a:r>
            <a:endParaRPr/>
          </a:p>
          <a:p>
            <a:pPr indent="-1143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long lost love</a:t>
            </a:r>
            <a:endParaRPr/>
          </a:p>
          <a:p>
            <a:pPr indent="-1143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Her sweet smile made my heart swell.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PERSONIFICATION</a:t>
            </a:r>
            <a:endParaRPr/>
          </a:p>
        </p:txBody>
      </p:sp>
      <p:sp>
        <p:nvSpPr>
          <p:cNvPr id="703" name="Google Shape;703;p41"/>
          <p:cNvSpPr txBox="1"/>
          <p:nvPr>
            <p:ph idx="1" type="body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Giving human like characteristics to animals or non-living things.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leaves danced in the wind.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birds gossiped in the morning air.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7"/>
          <p:cNvSpPr txBox="1"/>
          <p:nvPr>
            <p:ph type="ctrTitle"/>
          </p:nvPr>
        </p:nvSpPr>
        <p:spPr>
          <a:xfrm>
            <a:off x="685800" y="568375"/>
            <a:ext cx="7772400" cy="1072200"/>
          </a:xfrm>
          <a:prstGeom prst="rect">
            <a:avLst/>
          </a:prstGeom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FF"/>
                </a:solidFill>
              </a:rPr>
              <a:t>Characterization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548" name="Google Shape;548;p17"/>
          <p:cNvSpPr txBox="1"/>
          <p:nvPr>
            <p:ph idx="1" type="subTitle"/>
          </p:nvPr>
        </p:nvSpPr>
        <p:spPr>
          <a:xfrm>
            <a:off x="205025" y="1929175"/>
            <a:ext cx="8883000" cy="17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FF"/>
                </a:solidFill>
              </a:rPr>
              <a:t>Direct characterization</a:t>
            </a:r>
            <a:r>
              <a:rPr lang="en-US" sz="2400"/>
              <a:t> - author </a:t>
            </a:r>
            <a:r>
              <a:rPr lang="en-US" sz="2400" u="sng"/>
              <a:t>TELLS</a:t>
            </a:r>
            <a:r>
              <a:rPr lang="en-US" sz="2400"/>
              <a:t> us what the character is like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FF"/>
                </a:solidFill>
              </a:rPr>
              <a:t>Indirect characterization </a:t>
            </a:r>
            <a:r>
              <a:rPr lang="en-US" sz="2400"/>
              <a:t>- </a:t>
            </a:r>
            <a:r>
              <a:rPr b="1" lang="en-US" sz="2400" u="sng"/>
              <a:t>reader figures out </a:t>
            </a:r>
            <a:r>
              <a:rPr lang="en-US" sz="2400"/>
              <a:t>what a character is like by what the character says, thinks, and does as well as what other say about him / her and how he / she looks</a:t>
            </a:r>
            <a:endParaRPr sz="2400"/>
          </a:p>
        </p:txBody>
      </p:sp>
      <p:pic>
        <p:nvPicPr>
          <p:cNvPr id="549" name="Google Shape;54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6750" y="5059450"/>
            <a:ext cx="4359550" cy="161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DENOTATION</a:t>
            </a:r>
            <a:endParaRPr/>
          </a:p>
        </p:txBody>
      </p:sp>
      <p:sp>
        <p:nvSpPr>
          <p:cNvPr id="555" name="Google Shape;555;p18"/>
          <p:cNvSpPr txBox="1"/>
          <p:nvPr>
            <p:ph idx="1" type="body"/>
          </p:nvPr>
        </p:nvSpPr>
        <p:spPr>
          <a:xfrm flipH="1">
            <a:off x="381000" y="1524000"/>
            <a:ext cx="85344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36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objective dictionary definition</a:t>
            </a: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 a word.</a:t>
            </a:r>
            <a:endParaRPr/>
          </a:p>
          <a:p>
            <a:pPr indent="-1143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Frugal and cheap mean the same but one is more positive.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342900" rtl="0" algn="l"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j0222015" id="556" name="Google Shape;556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4800600"/>
            <a:ext cx="1779587" cy="17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CONNOTATION</a:t>
            </a:r>
            <a:endParaRPr/>
          </a:p>
        </p:txBody>
      </p:sp>
      <p:sp>
        <p:nvSpPr>
          <p:cNvPr id="562" name="Google Shape;562;p19"/>
          <p:cNvSpPr txBox="1"/>
          <p:nvPr>
            <p:ph idx="1" type="body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meaning, association, or emotion that a word suggests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Robust vs. Fat</a:t>
            </a:r>
            <a:endParaRPr/>
          </a:p>
          <a:p>
            <a:pPr indent="-1143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Assertive vs. Bossy</a:t>
            </a:r>
            <a:endParaRPr/>
          </a:p>
          <a:p>
            <a:pPr indent="-114300" lvl="0" marL="342900" rtl="0" algn="l"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ALLUSION </a:t>
            </a:r>
            <a:r>
              <a:rPr lang="en-US" sz="4800">
                <a:solidFill>
                  <a:srgbClr val="FFFFFF"/>
                </a:solidFill>
              </a:rPr>
              <a:t>(NOT allusion)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68" name="Google Shape;568;p20"/>
          <p:cNvSpPr txBox="1"/>
          <p:nvPr>
            <p:ph idx="1" type="body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b="0" i="0" lang="en-US" sz="36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literary reference</a:t>
            </a: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something that the writer assumes the reader will be </a:t>
            </a:r>
            <a:r>
              <a:rPr b="0" i="0" lang="en-US" sz="36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familiar</a:t>
            </a: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with such as the Bible, Shakespeare, or mythology</a:t>
            </a:r>
            <a:endParaRPr/>
          </a:p>
          <a:p>
            <a:pPr indent="-1143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Sam was like the little boy who cried wolf.</a:t>
            </a:r>
            <a:endParaRPr/>
          </a:p>
          <a:p>
            <a:pPr indent="-114300" lvl="0" marL="342900" rtl="0" algn="l"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PLOT</a:t>
            </a:r>
            <a:br>
              <a:rPr b="0" i="0" lang="en-US" sz="4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574" name="Google Shape;574;p21"/>
          <p:cNvSpPr txBox="1"/>
          <p:nvPr>
            <p:ph idx="1" type="body"/>
          </p:nvPr>
        </p:nvSpPr>
        <p:spPr>
          <a:xfrm>
            <a:off x="457200" y="1600200"/>
            <a:ext cx="8153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series of events that make up a story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j0149481" id="575" name="Google Shape;575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2819400"/>
            <a:ext cx="3495675" cy="355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FF"/>
                </a:solidFill>
              </a:rPr>
              <a:t>Parts of a Story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581" name="Google Shape;581;p22"/>
          <p:cNvSpPr txBox="1"/>
          <p:nvPr>
            <p:ph idx="1" type="body"/>
          </p:nvPr>
        </p:nvSpPr>
        <p:spPr>
          <a:xfrm>
            <a:off x="204300" y="1174675"/>
            <a:ext cx="8482500" cy="262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>
                <a:solidFill>
                  <a:srgbClr val="FF00FF"/>
                </a:solidFill>
              </a:rPr>
              <a:t>Exposition</a:t>
            </a:r>
            <a:r>
              <a:rPr lang="en-US" sz="2400">
                <a:solidFill>
                  <a:srgbClr val="FF00FF"/>
                </a:solidFill>
              </a:rPr>
              <a:t> </a:t>
            </a:r>
            <a:r>
              <a:rPr lang="en-US" sz="2400"/>
              <a:t>- introduces the setting, character and conflicts</a:t>
            </a:r>
            <a:br>
              <a:rPr lang="en-US" sz="2400"/>
            </a:b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>
                <a:solidFill>
                  <a:srgbClr val="FF00FF"/>
                </a:solidFill>
              </a:rPr>
              <a:t>Rising Action</a:t>
            </a:r>
            <a:r>
              <a:rPr lang="en-US" sz="2400"/>
              <a:t> - Complications to the problem - challenges for characters</a:t>
            </a:r>
            <a:br>
              <a:rPr lang="en-US" sz="2400"/>
            </a:b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>
                <a:solidFill>
                  <a:srgbClr val="FF00FF"/>
                </a:solidFill>
              </a:rPr>
              <a:t>Climax</a:t>
            </a:r>
            <a:r>
              <a:rPr lang="en-US" sz="2400"/>
              <a:t> - crisis / turn point / high point (more on this on the next slide)</a:t>
            </a:r>
            <a:br>
              <a:rPr lang="en-US" sz="2400"/>
            </a:b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2" name="Google Shape;58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794875"/>
            <a:ext cx="4253299" cy="28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22"/>
          <p:cNvSpPr txBox="1"/>
          <p:nvPr/>
        </p:nvSpPr>
        <p:spPr>
          <a:xfrm>
            <a:off x="561575" y="4356450"/>
            <a:ext cx="3760800" cy="22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Char char="●"/>
            </a:pPr>
            <a:r>
              <a:rPr b="1" lang="en-US" sz="2400">
                <a:solidFill>
                  <a:srgbClr val="FF00FF"/>
                </a:solidFill>
              </a:rPr>
              <a:t> Falling Action</a:t>
            </a:r>
            <a:r>
              <a:rPr lang="en-US">
                <a:solidFill>
                  <a:srgbClr val="FF00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- </a:t>
            </a:r>
            <a:r>
              <a:rPr lang="en-US" sz="2400">
                <a:solidFill>
                  <a:srgbClr val="FFFFFF"/>
                </a:solidFill>
              </a:rPr>
              <a:t>follows the climax, answers questions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FF"/>
                </a:solidFill>
              </a:rPr>
              <a:t> </a:t>
            </a:r>
            <a:endParaRPr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400"/>
              <a:buChar char="●"/>
            </a:pPr>
            <a:r>
              <a:rPr b="1" lang="en-US" sz="2400">
                <a:solidFill>
                  <a:srgbClr val="FF00FF"/>
                </a:solidFill>
              </a:rPr>
              <a:t>Resolution </a:t>
            </a:r>
            <a:r>
              <a:rPr b="1" lang="en-US" sz="2400">
                <a:solidFill>
                  <a:srgbClr val="FFFFFF"/>
                </a:solidFill>
              </a:rPr>
              <a:t>- </a:t>
            </a:r>
            <a:r>
              <a:rPr lang="en-US" sz="2400">
                <a:solidFill>
                  <a:srgbClr val="FFFFFF"/>
                </a:solidFill>
              </a:rPr>
              <a:t>conflict is resolved and ends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CLIMAX</a:t>
            </a:r>
            <a:endParaRPr/>
          </a:p>
        </p:txBody>
      </p:sp>
      <p:sp>
        <p:nvSpPr>
          <p:cNvPr id="589" name="Google Shape;589;p23"/>
          <p:cNvSpPr txBox="1"/>
          <p:nvPr>
            <p:ph idx="1" type="body"/>
          </p:nvPr>
        </p:nvSpPr>
        <p:spPr>
          <a:xfrm>
            <a:off x="457200" y="1295400"/>
            <a:ext cx="8229600" cy="4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3200" u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turning point / crisis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or the moment of greatest intensity which occurs near the end of story which helps determine the outcome of the conflict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It is often marked by a significant action, even a moment of violence.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b="0" i="1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Romeo and Juliet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the climax comes right before they both kill themselves.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